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  <p:sldMasterId id="2147483786" r:id="rId2"/>
  </p:sldMasterIdLst>
  <p:notesMasterIdLst>
    <p:notesMasterId r:id="rId14"/>
  </p:notesMasterIdLst>
  <p:handoutMasterIdLst>
    <p:handoutMasterId r:id="rId15"/>
  </p:handoutMasterIdLst>
  <p:sldIdLst>
    <p:sldId id="261" r:id="rId3"/>
    <p:sldId id="296" r:id="rId4"/>
    <p:sldId id="291" r:id="rId5"/>
    <p:sldId id="297" r:id="rId6"/>
    <p:sldId id="290" r:id="rId7"/>
    <p:sldId id="301" r:id="rId8"/>
    <p:sldId id="300" r:id="rId9"/>
    <p:sldId id="299" r:id="rId10"/>
    <p:sldId id="298" r:id="rId11"/>
    <p:sldId id="295" r:id="rId12"/>
    <p:sldId id="270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7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9" d="100"/>
          <a:sy n="69" d="100"/>
        </p:scale>
        <p:origin x="-2760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1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3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28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8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1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83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18/10/2016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3CB3-4456-4018-941C-8DFD45A9DB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7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6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1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  <p:sldLayoutId id="2147483785" r:id="rId6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43B5-6246-4319-8871-E36B32B4FF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187624" y="2636913"/>
            <a:ext cx="7620000" cy="555625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WiFi Alliance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2200" cap="none" dirty="0" smtClean="0">
                <a:latin typeface="Arial" charset="0"/>
                <a:ea typeface="ＭＳ Ｐゴシック" pitchFamily="34" charset="-128"/>
              </a:rPr>
              <a:t>18</a:t>
            </a:r>
            <a:r>
              <a:rPr lang="da-DK" sz="1800" i="1" cap="none" baseline="30000" dirty="0" smtClean="0">
                <a:latin typeface="Arial" charset="0"/>
                <a:ea typeface="ＭＳ Ｐゴシック" pitchFamily="34" charset="-128"/>
              </a:rPr>
              <a:t>th</a:t>
            </a:r>
            <a:r>
              <a:rPr lang="da-DK" sz="1800" i="1" cap="none" dirty="0" smtClean="0">
                <a:latin typeface="Arial" charset="0"/>
                <a:ea typeface="ＭＳ Ｐゴシック" pitchFamily="34" charset="-128"/>
              </a:rPr>
              <a:t> October 2016</a:t>
            </a:r>
            <a:br>
              <a:rPr lang="da-DK" sz="1800" i="1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7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Spectrum for WiFi – ECC Actions</a:t>
            </a:r>
            <a:r>
              <a:rPr lang="da-DK" sz="27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2700" i="1" cap="none" dirty="0" smtClean="0">
                <a:latin typeface="Arial" charset="0"/>
                <a:ea typeface="ＭＳ Ｐゴシック" pitchFamily="34" charset="-128"/>
              </a:rPr>
            </a:br>
            <a:endParaRPr lang="en-GB" sz="2700" i="1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i="1" dirty="0">
              <a:solidFill>
                <a:srgbClr val="00B0F0"/>
              </a:solidFill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359850" y="5732156"/>
            <a:ext cx="7620000" cy="4572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Chairman, Electronic Communications Committee 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WiGig in the band 57-66 GHz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9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466636" y="1650964"/>
            <a:ext cx="8229600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Existing regulation:</a:t>
            </a:r>
          </a:p>
          <a:p>
            <a:pPr lvl="2"/>
            <a:r>
              <a:rPr lang="en-US" sz="2200" dirty="0" smtClean="0"/>
              <a:t>40 </a:t>
            </a:r>
            <a:r>
              <a:rPr lang="en-US" sz="2200" dirty="0" err="1" smtClean="0"/>
              <a:t>dBm</a:t>
            </a:r>
            <a:r>
              <a:rPr lang="en-US" sz="2200" dirty="0" smtClean="0"/>
              <a:t> </a:t>
            </a:r>
            <a:r>
              <a:rPr lang="en-US" sz="2200" dirty="0" err="1" smtClean="0"/>
              <a:t>eirp</a:t>
            </a:r>
            <a:r>
              <a:rPr lang="en-US" sz="2200" dirty="0" smtClean="0"/>
              <a:t> (13 </a:t>
            </a:r>
            <a:r>
              <a:rPr lang="en-US" sz="2200" dirty="0" err="1" smtClean="0"/>
              <a:t>dBm</a:t>
            </a:r>
            <a:r>
              <a:rPr lang="en-US" sz="2200" dirty="0" smtClean="0"/>
              <a:t>/MHz)</a:t>
            </a:r>
          </a:p>
          <a:p>
            <a:pPr lvl="2"/>
            <a:r>
              <a:rPr lang="en-US" sz="2200" dirty="0" smtClean="0"/>
              <a:t>No fixed outdoor installation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400" dirty="0" smtClean="0"/>
              <a:t>Other applications in this spectrum</a:t>
            </a:r>
          </a:p>
          <a:p>
            <a:pPr lvl="2"/>
            <a:r>
              <a:rPr lang="en-US" sz="2200" dirty="0"/>
              <a:t>Fixed Service in 57-59 GHz, 59–62 GHz AND 64–66 GHz</a:t>
            </a:r>
          </a:p>
          <a:p>
            <a:pPr lvl="2"/>
            <a:r>
              <a:rPr lang="en-US" sz="2200" dirty="0"/>
              <a:t>ITS in 63-64 GHz</a:t>
            </a:r>
          </a:p>
          <a:p>
            <a:pPr marL="360363" lvl="2" indent="0">
              <a:buFont typeface="Arial" charset="0"/>
              <a:buNone/>
            </a:pPr>
            <a:endParaRPr lang="en-US" sz="2400" dirty="0"/>
          </a:p>
          <a:p>
            <a:pPr lvl="1"/>
            <a:r>
              <a:rPr lang="en-US" sz="2400" dirty="0" smtClean="0"/>
              <a:t>Possible relaxation of technical conditions?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Ongoing ECC discussions on possibility to relax restrictions (</a:t>
            </a:r>
            <a:r>
              <a:rPr lang="en-US" sz="2200" dirty="0" err="1" smtClean="0">
                <a:solidFill>
                  <a:schemeClr val="tx1"/>
                </a:solidFill>
              </a:rPr>
              <a:t>eirp</a:t>
            </a:r>
            <a:r>
              <a:rPr lang="en-US" sz="2200" dirty="0" smtClean="0">
                <a:solidFill>
                  <a:schemeClr val="tx1"/>
                </a:solidFill>
              </a:rPr>
              <a:t> / fixed outdoor)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General objective of improving spectrum efficiency in the band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36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3298826"/>
            <a:ext cx="7620000" cy="1858367"/>
          </a:xfrm>
        </p:spPr>
        <p:txBody>
          <a:bodyPr/>
          <a:lstStyle/>
          <a:p>
            <a:r>
              <a:rPr lang="da-DK" sz="3200" i="1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Thanks ...</a:t>
            </a:r>
          </a:p>
          <a:p>
            <a:endParaRPr lang="da-DK" sz="3200" dirty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97DD-E789-4AD1-8B2F-D418E17AE015}" type="datetime1">
              <a:rPr lang="fr-FR" smtClean="0"/>
              <a:t>25/10/2016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3CB3-4456-4018-941C-8DFD45A9DB96}" type="slidenum">
              <a:rPr lang="fr-FR" smtClean="0"/>
              <a:t>1</a:t>
            </a:fld>
            <a:endParaRPr lang="fr-FR"/>
          </a:p>
        </p:txBody>
      </p:sp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2" t="19727" r="10429" b="8659"/>
          <a:stretch>
            <a:fillRect/>
          </a:stretch>
        </p:blipFill>
        <p:spPr bwMode="auto">
          <a:xfrm>
            <a:off x="2015716" y="1635229"/>
            <a:ext cx="5112568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3832785"/>
            <a:ext cx="3040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Black" panose="020B0A04020102020204" pitchFamily="34" charset="0"/>
              </a:rPr>
              <a:t>RADIO SPECTRUM POLICY GROUP (RSPG)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 rot="20327040">
            <a:off x="1197091" y="312880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83568" y="914400"/>
            <a:ext cx="8229600" cy="6858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FFFFFF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2pPr>
            <a:lvl3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3pPr>
            <a:lvl4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4pPr>
            <a:lvl5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5pPr>
            <a:lvl6pPr marL="4572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6pPr>
            <a:lvl7pPr marL="9144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7pPr>
            <a:lvl8pPr marL="13716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8pPr>
            <a:lvl9pPr marL="18288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9pPr>
          </a:lstStyle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European regulatory environment</a:t>
            </a:r>
          </a:p>
        </p:txBody>
      </p:sp>
    </p:spTree>
    <p:extLst>
      <p:ext uri="{BB962C8B-B14F-4D97-AF65-F5344CB8AC3E}">
        <p14:creationId xmlns:p14="http://schemas.microsoft.com/office/powerpoint/2010/main" val="47804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2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36447" y="-171118"/>
            <a:ext cx="9107553" cy="7272526"/>
            <a:chOff x="450850" y="163513"/>
            <a:chExt cx="7965269" cy="5457350"/>
          </a:xfrm>
        </p:grpSpPr>
        <p:sp>
          <p:nvSpPr>
            <p:cNvPr id="94" name="Text Box 7"/>
            <p:cNvSpPr txBox="1">
              <a:spLocks noChangeArrowheads="1"/>
            </p:cNvSpPr>
            <p:nvPr/>
          </p:nvSpPr>
          <p:spPr bwMode="auto">
            <a:xfrm>
              <a:off x="2797175" y="163513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>
                  <a:solidFill>
                    <a:schemeClr val="bg1"/>
                  </a:solidFill>
                </a:rPr>
                <a:t>Structure of the ECC</a:t>
              </a:r>
              <a:endParaRPr lang="en-US" altLang="da-DK" sz="2800" b="1">
                <a:solidFill>
                  <a:schemeClr val="bg1"/>
                </a:solidFill>
              </a:endParaRPr>
            </a:p>
          </p:txBody>
        </p:sp>
        <p:sp>
          <p:nvSpPr>
            <p:cNvPr id="96" name="Line 2"/>
            <p:cNvSpPr>
              <a:spLocks noChangeAspect="1" noChangeShapeType="1"/>
            </p:cNvSpPr>
            <p:nvPr/>
          </p:nvSpPr>
          <p:spPr bwMode="auto">
            <a:xfrm flipV="1">
              <a:off x="2451100" y="3341688"/>
              <a:ext cx="0" cy="17621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49"/>
            <p:cNvSpPr>
              <a:spLocks noChangeAspect="1" noChangeShapeType="1"/>
            </p:cNvSpPr>
            <p:nvPr/>
          </p:nvSpPr>
          <p:spPr bwMode="auto">
            <a:xfrm flipV="1">
              <a:off x="6645275" y="3340100"/>
              <a:ext cx="0" cy="141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Line 50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0" cy="177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Line 5"/>
            <p:cNvSpPr>
              <a:spLocks noChangeAspect="1" noChangeShapeType="1"/>
            </p:cNvSpPr>
            <p:nvPr/>
          </p:nvSpPr>
          <p:spPr bwMode="auto">
            <a:xfrm flipV="1">
              <a:off x="5241925" y="3346450"/>
              <a:ext cx="0" cy="1555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Rounded Rectangle 49"/>
            <p:cNvSpPr>
              <a:spLocks noChangeAspect="1"/>
            </p:cNvSpPr>
            <p:nvPr/>
          </p:nvSpPr>
          <p:spPr>
            <a:xfrm>
              <a:off x="450850" y="3506496"/>
              <a:ext cx="1211263" cy="1579425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1" name="Rounded Rectangle 50"/>
            <p:cNvSpPr>
              <a:spLocks noChangeAspect="1"/>
            </p:cNvSpPr>
            <p:nvPr/>
          </p:nvSpPr>
          <p:spPr>
            <a:xfrm>
              <a:off x="1847850" y="3506496"/>
              <a:ext cx="1211263" cy="1579425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" name="Rounded Rectangle 53"/>
            <p:cNvSpPr>
              <a:spLocks noChangeAspect="1"/>
            </p:cNvSpPr>
            <p:nvPr/>
          </p:nvSpPr>
          <p:spPr>
            <a:xfrm>
              <a:off x="3238500" y="3495384"/>
              <a:ext cx="1211263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3" name="Rounded Rectangle 55"/>
            <p:cNvSpPr>
              <a:spLocks noChangeAspect="1"/>
            </p:cNvSpPr>
            <p:nvPr/>
          </p:nvSpPr>
          <p:spPr>
            <a:xfrm>
              <a:off x="4637088" y="3489035"/>
              <a:ext cx="1211262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Rounded Rectangle 56"/>
            <p:cNvSpPr>
              <a:spLocks noChangeAspect="1"/>
            </p:cNvSpPr>
            <p:nvPr/>
          </p:nvSpPr>
          <p:spPr>
            <a:xfrm>
              <a:off x="6032500" y="3479510"/>
              <a:ext cx="1208088" cy="1590537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Text Box 7"/>
            <p:cNvSpPr txBox="1">
              <a:spLocks noChangeArrowheads="1"/>
            </p:cNvSpPr>
            <p:nvPr/>
          </p:nvSpPr>
          <p:spPr bwMode="auto">
            <a:xfrm>
              <a:off x="4696606" y="973020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 dirty="0">
                  <a:solidFill>
                    <a:schemeClr val="bg1"/>
                  </a:solidFill>
                </a:rPr>
                <a:t>Structure of the ECC</a:t>
              </a:r>
              <a:endParaRPr lang="en-US" alt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AutoShape 8"/>
            <p:cNvSpPr>
              <a:spLocks noChangeAspect="1" noChangeArrowheads="1"/>
            </p:cNvSpPr>
            <p:nvPr/>
          </p:nvSpPr>
          <p:spPr bwMode="auto">
            <a:xfrm>
              <a:off x="3382963" y="1496895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7" name="Text Box 9"/>
            <p:cNvSpPr txBox="1">
              <a:spLocks noChangeAspect="1" noChangeArrowheads="1"/>
            </p:cNvSpPr>
            <p:nvPr/>
          </p:nvSpPr>
          <p:spPr bwMode="auto">
            <a:xfrm>
              <a:off x="3354388" y="1497013"/>
              <a:ext cx="24749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Electronic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Communications Committee</a:t>
              </a:r>
              <a:endParaRPr lang="en-US" altLang="da-DK" sz="1200" b="1">
                <a:solidFill>
                  <a:schemeClr val="bg1"/>
                </a:solidFill>
              </a:endParaRPr>
            </a:p>
          </p:txBody>
        </p:sp>
        <p:sp>
          <p:nvSpPr>
            <p:cNvPr id="108" name="Text Box 10"/>
            <p:cNvSpPr txBox="1">
              <a:spLocks noChangeAspect="1" noChangeArrowheads="1"/>
            </p:cNvSpPr>
            <p:nvPr/>
          </p:nvSpPr>
          <p:spPr bwMode="auto">
            <a:xfrm>
              <a:off x="3460750" y="1928813"/>
              <a:ext cx="193193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Chairman:	E. Fournier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Vice-Chairmen:	S. Pastukh (RUS)</a:t>
              </a:r>
              <a:br>
                <a:rPr lang="da-DK" altLang="da-DK" sz="800" dirty="0">
                  <a:solidFill>
                    <a:schemeClr val="bg1"/>
                  </a:solidFill>
                </a:rPr>
              </a:br>
              <a:r>
                <a:rPr lang="da-DK" altLang="da-DK" sz="800" dirty="0">
                  <a:solidFill>
                    <a:schemeClr val="bg1"/>
                  </a:solidFill>
                </a:rPr>
                <a:t>                                J.  Afonso 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	</a:t>
              </a:r>
              <a:endParaRPr lang="en-US" altLang="da-DK" sz="800" dirty="0">
                <a:solidFill>
                  <a:schemeClr val="bg1"/>
                </a:solidFill>
              </a:endParaRPr>
            </a:p>
          </p:txBody>
        </p:sp>
        <p:sp>
          <p:nvSpPr>
            <p:cNvPr id="109" name="AutoShape 11"/>
            <p:cNvSpPr>
              <a:spLocks noChangeAspect="1" noChangeArrowheads="1"/>
            </p:cNvSpPr>
            <p:nvPr/>
          </p:nvSpPr>
          <p:spPr bwMode="auto">
            <a:xfrm>
              <a:off x="5915025" y="2179461"/>
              <a:ext cx="2411413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0" name="Text Box 12"/>
            <p:cNvSpPr txBox="1">
              <a:spLocks noChangeAspect="1" noChangeArrowheads="1"/>
            </p:cNvSpPr>
            <p:nvPr/>
          </p:nvSpPr>
          <p:spPr bwMode="auto">
            <a:xfrm>
              <a:off x="6091238" y="2179638"/>
              <a:ext cx="2084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European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Communications Office</a:t>
              </a:r>
              <a:endParaRPr lang="en-US" altLang="da-DK" sz="1200" b="1">
                <a:solidFill>
                  <a:schemeClr val="bg1"/>
                </a:solidFill>
              </a:endParaRPr>
            </a:p>
          </p:txBody>
        </p:sp>
        <p:sp>
          <p:nvSpPr>
            <p:cNvPr id="111" name="Text Box 13"/>
            <p:cNvSpPr txBox="1">
              <a:spLocks noChangeAspect="1" noChangeArrowheads="1"/>
            </p:cNvSpPr>
            <p:nvPr/>
          </p:nvSpPr>
          <p:spPr bwMode="auto">
            <a:xfrm>
              <a:off x="5997575" y="2611438"/>
              <a:ext cx="2097049" cy="338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chemeClr val="bg1"/>
                  </a:solidFill>
                </a:rPr>
                <a:t>Director:	P. Christensen (DNK)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chemeClr val="bg1"/>
                  </a:solidFill>
                </a:rPr>
                <a:t>Deputy Director:      B. Espinosa (F)</a:t>
              </a:r>
              <a:endParaRPr lang="en-US" altLang="da-DK" sz="800">
                <a:solidFill>
                  <a:schemeClr val="bg1"/>
                </a:solidFill>
              </a:endParaRPr>
            </a:p>
          </p:txBody>
        </p:sp>
        <p:sp>
          <p:nvSpPr>
            <p:cNvPr id="112" name="AutoShape 14"/>
            <p:cNvSpPr>
              <a:spLocks noChangeAspect="1" noChangeArrowheads="1"/>
            </p:cNvSpPr>
            <p:nvPr/>
          </p:nvSpPr>
          <p:spPr bwMode="auto">
            <a:xfrm>
              <a:off x="849313" y="2179461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da-DK" sz="1200" dirty="0">
                  <a:solidFill>
                    <a:schemeClr val="bg1"/>
                  </a:solidFill>
                </a:rPr>
                <a:t>Steering Group</a:t>
              </a:r>
            </a:p>
          </p:txBody>
        </p:sp>
        <p:sp>
          <p:nvSpPr>
            <p:cNvPr id="113" name="Text Box 16"/>
            <p:cNvSpPr txBox="1">
              <a:spLocks noChangeAspect="1" noChangeArrowheads="1"/>
            </p:cNvSpPr>
            <p:nvPr/>
          </p:nvSpPr>
          <p:spPr bwMode="auto">
            <a:xfrm>
              <a:off x="2100263" y="3486150"/>
              <a:ext cx="6842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FM</a:t>
              </a:r>
              <a:endParaRPr lang="en-US" altLang="da-DK" sz="1000" b="1"/>
            </a:p>
          </p:txBody>
        </p:sp>
        <p:sp>
          <p:nvSpPr>
            <p:cNvPr id="114" name="Text Box 17"/>
            <p:cNvSpPr txBox="1">
              <a:spLocks noChangeAspect="1" noChangeArrowheads="1"/>
            </p:cNvSpPr>
            <p:nvPr/>
          </p:nvSpPr>
          <p:spPr bwMode="auto">
            <a:xfrm>
              <a:off x="2009775" y="3651250"/>
              <a:ext cx="8588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Frequency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Management</a:t>
              </a:r>
              <a:endParaRPr lang="en-US" altLang="da-DK" sz="800"/>
            </a:p>
          </p:txBody>
        </p:sp>
        <p:sp>
          <p:nvSpPr>
            <p:cNvPr id="115" name="Text Box 18"/>
            <p:cNvSpPr txBox="1">
              <a:spLocks noChangeAspect="1" noChangeArrowheads="1"/>
            </p:cNvSpPr>
            <p:nvPr/>
          </p:nvSpPr>
          <p:spPr bwMode="auto">
            <a:xfrm>
              <a:off x="1857375" y="3990975"/>
              <a:ext cx="931863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T. Weilacher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C. Reis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S. Talbot (G)</a:t>
              </a:r>
            </a:p>
            <a:p>
              <a:pPr>
                <a:spcBef>
                  <a:spcPct val="0"/>
                </a:spcBef>
              </a:pPr>
              <a:endParaRPr lang="en-US" altLang="da-DK" sz="800"/>
            </a:p>
          </p:txBody>
        </p:sp>
        <p:sp>
          <p:nvSpPr>
            <p:cNvPr id="116" name="Text Box 24"/>
            <p:cNvSpPr txBox="1">
              <a:spLocks noChangeAspect="1" noChangeArrowheads="1"/>
            </p:cNvSpPr>
            <p:nvPr/>
          </p:nvSpPr>
          <p:spPr bwMode="auto">
            <a:xfrm>
              <a:off x="3479800" y="3495675"/>
              <a:ext cx="6667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SE</a:t>
              </a:r>
              <a:endParaRPr lang="en-US" altLang="da-DK" sz="1000" b="1"/>
            </a:p>
          </p:txBody>
        </p:sp>
        <p:sp>
          <p:nvSpPr>
            <p:cNvPr id="117" name="Text Box 25"/>
            <p:cNvSpPr txBox="1">
              <a:spLocks noChangeAspect="1" noChangeArrowheads="1"/>
            </p:cNvSpPr>
            <p:nvPr/>
          </p:nvSpPr>
          <p:spPr bwMode="auto">
            <a:xfrm>
              <a:off x="3417888" y="3660775"/>
              <a:ext cx="803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Spectrum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Engineering</a:t>
              </a:r>
              <a:endParaRPr lang="en-US" altLang="da-DK" sz="800"/>
            </a:p>
          </p:txBody>
        </p:sp>
        <p:sp>
          <p:nvSpPr>
            <p:cNvPr id="118" name="Text Box 26"/>
            <p:cNvSpPr txBox="1">
              <a:spLocks noChangeAspect="1" noChangeArrowheads="1"/>
            </p:cNvSpPr>
            <p:nvPr/>
          </p:nvSpPr>
          <p:spPr bwMode="auto">
            <a:xfrm>
              <a:off x="3260725" y="4000500"/>
              <a:ext cx="917575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K. Loew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J. Duque (POR)</a:t>
              </a:r>
              <a:br>
                <a:rPr lang="da-DK" altLang="da-DK" sz="800"/>
              </a:br>
              <a:r>
                <a:rPr lang="da-DK" altLang="da-DK" sz="800"/>
                <a:t>k. Bejuk (HRV)</a:t>
              </a:r>
              <a:br>
                <a:rPr lang="da-DK" altLang="da-DK" sz="800"/>
              </a:br>
              <a:endParaRPr lang="da-DK" altLang="da-DK" sz="800"/>
            </a:p>
          </p:txBody>
        </p:sp>
        <p:sp>
          <p:nvSpPr>
            <p:cNvPr id="119" name="Text Box 28"/>
            <p:cNvSpPr txBox="1">
              <a:spLocks noChangeAspect="1" noChangeArrowheads="1"/>
            </p:cNvSpPr>
            <p:nvPr/>
          </p:nvSpPr>
          <p:spPr bwMode="auto">
            <a:xfrm>
              <a:off x="665163" y="3517900"/>
              <a:ext cx="7842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CPG</a:t>
              </a:r>
              <a:endParaRPr lang="en-US" altLang="da-DK" sz="1000" b="1"/>
            </a:p>
          </p:txBody>
        </p:sp>
        <p:sp>
          <p:nvSpPr>
            <p:cNvPr id="120" name="Text Box 29"/>
            <p:cNvSpPr txBox="1">
              <a:spLocks noChangeAspect="1" noChangeArrowheads="1"/>
            </p:cNvSpPr>
            <p:nvPr/>
          </p:nvSpPr>
          <p:spPr bwMode="auto">
            <a:xfrm>
              <a:off x="482600" y="3683000"/>
              <a:ext cx="11334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Conference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Preparatory Group</a:t>
              </a:r>
              <a:endParaRPr lang="en-US" altLang="da-DK" sz="800"/>
            </a:p>
          </p:txBody>
        </p:sp>
        <p:sp>
          <p:nvSpPr>
            <p:cNvPr id="121" name="Text Box 30"/>
            <p:cNvSpPr txBox="1">
              <a:spLocks noChangeAspect="1" noChangeArrowheads="1"/>
            </p:cNvSpPr>
            <p:nvPr/>
          </p:nvSpPr>
          <p:spPr bwMode="auto">
            <a:xfrm>
              <a:off x="473075" y="3990975"/>
              <a:ext cx="957313" cy="1077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A. Kühn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da-DK" sz="800"/>
                <a:t>G. Osinga (HOL)</a:t>
              </a:r>
              <a:br>
                <a:rPr lang="en-US" altLang="da-DK" sz="800"/>
              </a:br>
              <a:r>
                <a:rPr lang="en-US" altLang="da-DK" sz="800"/>
                <a:t>A. Vallet (F)</a:t>
              </a:r>
              <a:br>
                <a:rPr lang="en-US" altLang="da-DK" sz="800"/>
              </a:br>
              <a:endParaRPr lang="en-US" altLang="da-DK" sz="800"/>
            </a:p>
          </p:txBody>
        </p:sp>
        <p:sp>
          <p:nvSpPr>
            <p:cNvPr id="122" name="Text Box 32"/>
            <p:cNvSpPr txBox="1">
              <a:spLocks noChangeAspect="1" noChangeArrowheads="1"/>
            </p:cNvSpPr>
            <p:nvPr/>
          </p:nvSpPr>
          <p:spPr bwMode="auto">
            <a:xfrm>
              <a:off x="4875213" y="3505200"/>
              <a:ext cx="7604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NaN</a:t>
              </a:r>
              <a:endParaRPr lang="en-US" altLang="da-DK" sz="1000" b="1"/>
            </a:p>
          </p:txBody>
        </p:sp>
        <p:sp>
          <p:nvSpPr>
            <p:cNvPr id="123" name="Text Box 33"/>
            <p:cNvSpPr txBox="1">
              <a:spLocks noChangeAspect="1" noChangeArrowheads="1"/>
            </p:cNvSpPr>
            <p:nvPr/>
          </p:nvSpPr>
          <p:spPr bwMode="auto">
            <a:xfrm>
              <a:off x="4818063" y="3670300"/>
              <a:ext cx="889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Numbering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and Networks</a:t>
              </a:r>
              <a:endParaRPr lang="en-US" altLang="da-DK" sz="800"/>
            </a:p>
          </p:txBody>
        </p:sp>
        <p:sp>
          <p:nvSpPr>
            <p:cNvPr id="124" name="Text Box 34"/>
            <p:cNvSpPr txBox="1">
              <a:spLocks noChangeAspect="1" noChangeArrowheads="1"/>
            </p:cNvSpPr>
            <p:nvPr/>
          </p:nvSpPr>
          <p:spPr bwMode="auto">
            <a:xfrm>
              <a:off x="4638675" y="4010025"/>
              <a:ext cx="1050925" cy="954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J. Vallesverd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(NOR)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E. Greenberg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F. Dragomir (ROU)</a:t>
              </a:r>
              <a:endParaRPr lang="en-US" altLang="da-DK" sz="800"/>
            </a:p>
          </p:txBody>
        </p:sp>
        <p:sp>
          <p:nvSpPr>
            <p:cNvPr id="125" name="Text Box 37"/>
            <p:cNvSpPr txBox="1">
              <a:spLocks noChangeAspect="1" noChangeArrowheads="1"/>
            </p:cNvSpPr>
            <p:nvPr/>
          </p:nvSpPr>
          <p:spPr bwMode="auto">
            <a:xfrm>
              <a:off x="6226175" y="3694113"/>
              <a:ext cx="80486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IMT-Matters</a:t>
              </a:r>
              <a:endParaRPr lang="en-US" altLang="da-DK" sz="800"/>
            </a:p>
          </p:txBody>
        </p:sp>
        <p:sp>
          <p:nvSpPr>
            <p:cNvPr id="126" name="Text Box 38"/>
            <p:cNvSpPr txBox="1">
              <a:spLocks noChangeAspect="1" noChangeArrowheads="1"/>
            </p:cNvSpPr>
            <p:nvPr/>
          </p:nvSpPr>
          <p:spPr bwMode="auto">
            <a:xfrm>
              <a:off x="6046788" y="3992563"/>
              <a:ext cx="996950" cy="107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S. Green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P. Toivonen (FIN)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</p:txBody>
        </p:sp>
        <p:cxnSp>
          <p:nvCxnSpPr>
            <p:cNvPr id="127" name="AutoShape 40"/>
            <p:cNvCxnSpPr>
              <a:cxnSpLocks noChangeAspect="1" noChangeShapeType="1"/>
              <a:stCxn id="106" idx="3"/>
              <a:endCxn id="110" idx="0"/>
            </p:cNvCxnSpPr>
            <p:nvPr/>
          </p:nvCxnSpPr>
          <p:spPr bwMode="auto">
            <a:xfrm>
              <a:off x="5854700" y="2008188"/>
              <a:ext cx="1217613" cy="163512"/>
            </a:xfrm>
            <a:prstGeom prst="bentConnector2">
              <a:avLst/>
            </a:prstGeom>
            <a:noFill/>
            <a:ln w="63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Line 41"/>
            <p:cNvSpPr>
              <a:spLocks noChangeAspect="1" noChangeShapeType="1"/>
            </p:cNvSpPr>
            <p:nvPr/>
          </p:nvSpPr>
          <p:spPr bwMode="auto">
            <a:xfrm>
              <a:off x="4587875" y="2500313"/>
              <a:ext cx="0" cy="8397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Line 42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55784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Text Box 46"/>
            <p:cNvSpPr txBox="1">
              <a:spLocks noChangeAspect="1" noChangeArrowheads="1"/>
            </p:cNvSpPr>
            <p:nvPr/>
          </p:nvSpPr>
          <p:spPr bwMode="auto">
            <a:xfrm>
              <a:off x="6234113" y="3489325"/>
              <a:ext cx="795337" cy="246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ECC PT1</a:t>
              </a:r>
            </a:p>
          </p:txBody>
        </p:sp>
        <p:cxnSp>
          <p:nvCxnSpPr>
            <p:cNvPr id="131" name="Elbow Connector 84"/>
            <p:cNvCxnSpPr>
              <a:cxnSpLocks noChangeAspect="1"/>
              <a:stCxn id="106" idx="1"/>
              <a:endCxn id="112" idx="0"/>
            </p:cNvCxnSpPr>
            <p:nvPr/>
          </p:nvCxnSpPr>
          <p:spPr>
            <a:xfrm rot="10800000" flipV="1">
              <a:off x="2055813" y="2001676"/>
              <a:ext cx="1327150" cy="177785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 Box 43"/>
            <p:cNvSpPr txBox="1">
              <a:spLocks noChangeArrowheads="1"/>
            </p:cNvSpPr>
            <p:nvPr/>
          </p:nvSpPr>
          <p:spPr bwMode="auto">
            <a:xfrm>
              <a:off x="849313" y="5405438"/>
              <a:ext cx="1444625" cy="21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latin typeface="Tahoma" pitchFamily="34" charset="0"/>
                </a:rPr>
                <a:t>Updated: October 2016</a:t>
              </a:r>
              <a:endParaRPr lang="en-US" altLang="da-DK" sz="8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0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ECC and WiFi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3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23177" y="1742891"/>
            <a:ext cx="8229600" cy="4410000"/>
          </a:xfrm>
        </p:spPr>
        <p:txBody>
          <a:bodyPr/>
          <a:lstStyle/>
          <a:p>
            <a:pPr lvl="1"/>
            <a:r>
              <a:rPr lang="en-US" sz="2400" dirty="0" smtClean="0"/>
              <a:t>2.3-2.4 GHz </a:t>
            </a:r>
            <a:r>
              <a:rPr lang="en-US" sz="2400" dirty="0" err="1"/>
              <a:t>h</a:t>
            </a:r>
            <a:r>
              <a:rPr lang="en-US" sz="2400" dirty="0" err="1" smtClean="0"/>
              <a:t>armonisation</a:t>
            </a:r>
            <a:r>
              <a:rPr lang="en-US" sz="2400" dirty="0" smtClean="0"/>
              <a:t> for MFCN – </a:t>
            </a:r>
          </a:p>
          <a:p>
            <a:pPr lvl="2"/>
            <a:r>
              <a:rPr lang="en-US" sz="2200" b="1" dirty="0" smtClean="0"/>
              <a:t>Protection of </a:t>
            </a:r>
            <a:r>
              <a:rPr lang="en-US" sz="2200" b="1" dirty="0" err="1" smtClean="0"/>
              <a:t>WiFi</a:t>
            </a:r>
            <a:r>
              <a:rPr lang="en-US" sz="2200" b="1" dirty="0" smtClean="0"/>
              <a:t> @ 2.45 GHz</a:t>
            </a:r>
            <a:endParaRPr lang="en-US" sz="2200" b="1" dirty="0"/>
          </a:p>
          <a:p>
            <a:pPr lvl="1"/>
            <a:r>
              <a:rPr lang="en-US" sz="2400" b="1" dirty="0" smtClean="0"/>
              <a:t>5 GHz </a:t>
            </a:r>
            <a:r>
              <a:rPr lang="en-US" sz="2400" b="1" dirty="0" err="1" smtClean="0"/>
              <a:t>WiFi</a:t>
            </a:r>
            <a:r>
              <a:rPr lang="en-US" sz="2400" b="1" dirty="0" smtClean="0"/>
              <a:t> – Existing bands and possible extension</a:t>
            </a:r>
            <a:endParaRPr lang="en-US" sz="1800" b="1" dirty="0" smtClean="0"/>
          </a:p>
          <a:p>
            <a:pPr lvl="2"/>
            <a:r>
              <a:rPr lang="en-US" sz="2000" dirty="0" smtClean="0"/>
              <a:t>EC mandate for possible extension – CEPT Report 64</a:t>
            </a:r>
          </a:p>
          <a:p>
            <a:pPr lvl="2"/>
            <a:r>
              <a:rPr lang="en-US" sz="2000" dirty="0" smtClean="0"/>
              <a:t>WRC-19 preparation</a:t>
            </a:r>
            <a:endParaRPr lang="en-US" dirty="0"/>
          </a:p>
          <a:p>
            <a:pPr lvl="1"/>
            <a:r>
              <a:rPr lang="en-US" sz="2400" dirty="0" smtClean="0"/>
              <a:t>SRD/</a:t>
            </a:r>
            <a:r>
              <a:rPr lang="en-US" sz="2400" dirty="0" err="1" smtClean="0"/>
              <a:t>IoT</a:t>
            </a:r>
            <a:r>
              <a:rPr lang="en-US" sz="2400" dirty="0" smtClean="0"/>
              <a:t> in the bands 800/900 MHz</a:t>
            </a:r>
          </a:p>
          <a:p>
            <a:pPr lvl="2"/>
            <a:r>
              <a:rPr lang="en-US" sz="2200" b="1" dirty="0" smtClean="0"/>
              <a:t>IEEE 802.11ah</a:t>
            </a:r>
          </a:p>
          <a:p>
            <a:pPr lvl="2"/>
            <a:r>
              <a:rPr lang="en-US" sz="2200" dirty="0" smtClean="0"/>
              <a:t>Addendum to CEPT Report 59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TV White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WiGig</a:t>
            </a:r>
            <a:r>
              <a:rPr lang="en-US" sz="2400" dirty="0" smtClean="0"/>
              <a:t> in the band 57-66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WiFi</a:t>
            </a:r>
            <a:r>
              <a:rPr lang="en-US" sz="2400" dirty="0" smtClean="0"/>
              <a:t> in cars, trains, aircraft</a:t>
            </a:r>
            <a:endParaRPr lang="en-US" sz="2400" dirty="0"/>
          </a:p>
          <a:p>
            <a:pPr marL="360363" lvl="2" indent="0">
              <a:buNone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8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0" y="914400"/>
            <a:ext cx="9036496" cy="685800"/>
          </a:xfrm>
        </p:spPr>
        <p:txBody>
          <a:bodyPr/>
          <a:lstStyle/>
          <a:p>
            <a:r>
              <a:rPr lang="da-DK" dirty="0">
                <a:latin typeface="Arial" charset="0"/>
                <a:ea typeface="ＭＳ Ｐゴシック" pitchFamily="34" charset="-128"/>
              </a:rPr>
              <a:t>2.3-2.4 </a:t>
            </a:r>
            <a:r>
              <a:rPr lang="da-DK" dirty="0" smtClean="0">
                <a:latin typeface="Arial" charset="0"/>
                <a:ea typeface="ＭＳ Ｐゴシック" pitchFamily="34" charset="-128"/>
              </a:rPr>
              <a:t>GHz - ECC harmonisation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4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650963"/>
            <a:ext cx="8229600" cy="4410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7909" y="17526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 bwMode="auto">
          <a:xfrm>
            <a:off x="423177" y="1742891"/>
            <a:ext cx="8229600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2.3-2.4 GHz </a:t>
            </a:r>
            <a:r>
              <a:rPr lang="en-US" sz="2400" dirty="0" err="1" smtClean="0"/>
              <a:t>harmonised</a:t>
            </a:r>
            <a:r>
              <a:rPr lang="en-US" sz="2400" dirty="0" smtClean="0"/>
              <a:t> for broadband wireless systems:</a:t>
            </a:r>
          </a:p>
          <a:p>
            <a:pPr lvl="2"/>
            <a:r>
              <a:rPr lang="en-US" sz="2200" dirty="0" smtClean="0"/>
              <a:t>“LTE” blocks multiple of 5 MHz</a:t>
            </a:r>
          </a:p>
          <a:p>
            <a:pPr lvl="2"/>
            <a:r>
              <a:rPr lang="en-US" sz="2200" dirty="0" smtClean="0"/>
              <a:t>68 </a:t>
            </a:r>
            <a:r>
              <a:rPr lang="en-US" sz="2200" dirty="0" err="1" smtClean="0"/>
              <a:t>dBm</a:t>
            </a:r>
            <a:r>
              <a:rPr lang="en-US" sz="2200" dirty="0" smtClean="0"/>
              <a:t>/5 MHz per antenna</a:t>
            </a:r>
          </a:p>
          <a:p>
            <a:pPr lvl="1"/>
            <a:r>
              <a:rPr lang="en-US" sz="2400" dirty="0" smtClean="0"/>
              <a:t>Protection of 2.45 GHz </a:t>
            </a:r>
            <a:r>
              <a:rPr lang="en-US" sz="2400" dirty="0" err="1" smtClean="0"/>
              <a:t>WiFi</a:t>
            </a:r>
            <a:r>
              <a:rPr lang="en-US" sz="2400" dirty="0" smtClean="0"/>
              <a:t> </a:t>
            </a:r>
          </a:p>
          <a:p>
            <a:pPr lvl="2"/>
            <a:r>
              <a:rPr lang="en-US" sz="2200" dirty="0"/>
              <a:t>“Restricted blocks” 2390-2400 MHz</a:t>
            </a:r>
          </a:p>
          <a:p>
            <a:pPr lvl="2"/>
            <a:r>
              <a:rPr lang="en-US" sz="2200" dirty="0" err="1"/>
              <a:t>e</a:t>
            </a:r>
            <a:r>
              <a:rPr lang="en-US" sz="2200" dirty="0" err="1" smtClean="0"/>
              <a:t>irp</a:t>
            </a:r>
            <a:r>
              <a:rPr lang="en-US" sz="2200" dirty="0" smtClean="0"/>
              <a:t> </a:t>
            </a:r>
            <a:r>
              <a:rPr lang="en-US" sz="2200" dirty="0"/>
              <a:t>shall not exceed 45 </a:t>
            </a:r>
            <a:r>
              <a:rPr lang="en-US" sz="2200" dirty="0" err="1"/>
              <a:t>dBm</a:t>
            </a:r>
            <a:r>
              <a:rPr lang="en-US" sz="2200" dirty="0"/>
              <a:t>/5 </a:t>
            </a:r>
            <a:r>
              <a:rPr lang="en-US" sz="2200" dirty="0" smtClean="0"/>
              <a:t>MHz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Outstanding issue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Measurements: need to improve </a:t>
            </a:r>
            <a:r>
              <a:rPr lang="en-US" sz="2200" dirty="0" err="1" smtClean="0">
                <a:solidFill>
                  <a:schemeClr val="tx1"/>
                </a:solidFill>
              </a:rPr>
              <a:t>WiFi</a:t>
            </a:r>
            <a:r>
              <a:rPr lang="en-US" sz="2200" dirty="0" smtClean="0">
                <a:solidFill>
                  <a:schemeClr val="tx1"/>
                </a:solidFill>
              </a:rPr>
              <a:t> receiver characteristics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Liaison with ETSI TG11</a:t>
            </a:r>
            <a:endParaRPr lang="en-US" sz="2200" dirty="0">
              <a:solidFill>
                <a:schemeClr val="tx1"/>
              </a:solidFill>
            </a:endParaRP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3CB3-4456-4018-941C-8DFD45A9DB96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74742"/>
              </p:ext>
            </p:extLst>
          </p:nvPr>
        </p:nvGraphicFramePr>
        <p:xfrm>
          <a:off x="323531" y="1669887"/>
          <a:ext cx="8617406" cy="2119153"/>
        </p:xfrm>
        <a:graphic>
          <a:graphicData uri="http://schemas.openxmlformats.org/drawingml/2006/table">
            <a:tbl>
              <a:tblPr/>
              <a:tblGrid>
                <a:gridCol w="1231058"/>
                <a:gridCol w="1231058"/>
                <a:gridCol w="1231058"/>
                <a:gridCol w="1231058"/>
                <a:gridCol w="1231058"/>
                <a:gridCol w="1231058"/>
                <a:gridCol w="1231058"/>
              </a:tblGrid>
              <a:tr h="50291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fr-F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Area</a:t>
                      </a:r>
                      <a:r>
                        <a:rPr lang="fr-FR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/ </a:t>
                      </a:r>
                      <a:r>
                        <a:rPr lang="fr-F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MHZ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5150-5250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5250-5350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5350-5470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5470-5725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5725-5850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5850-5925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615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Europe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15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826"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mW</a:t>
                      </a:r>
                    </a:p>
                    <a:p>
                      <a:pPr algn="l" fontAlgn="b"/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Indoor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mW</a:t>
                      </a:r>
                    </a:p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DFS </a:t>
                      </a:r>
                    </a:p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Indoor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W</a:t>
                      </a:r>
                    </a:p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DFS</a:t>
                      </a:r>
                    </a:p>
                    <a:p>
                      <a:pPr algn="l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outdoor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71645" y="4521345"/>
            <a:ext cx="125730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Globalstar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426525" y="4931876"/>
            <a:ext cx="93756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Radars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457078" y="5940433"/>
            <a:ext cx="1450620" cy="3743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Copernicus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6054733" y="5672993"/>
            <a:ext cx="153891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DSRC </a:t>
            </a:r>
            <a:r>
              <a:rPr lang="fr-FR" dirty="0" err="1" smtClean="0"/>
              <a:t>tolling</a:t>
            </a:r>
            <a:endParaRPr lang="fr-FR" dirty="0" smtClean="0"/>
          </a:p>
          <a:p>
            <a:pPr algn="ctr"/>
            <a:r>
              <a:rPr lang="fr-FR" dirty="0" smtClean="0"/>
              <a:t>SRD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454530" y="3608093"/>
            <a:ext cx="622551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556614" y="4205383"/>
            <a:ext cx="83185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FSS </a:t>
            </a:r>
          </a:p>
        </p:txBody>
      </p:sp>
      <p:cxnSp>
        <p:nvCxnSpPr>
          <p:cNvPr id="13" name="Connecteur droit avec flèche 12"/>
          <p:cNvCxnSpPr>
            <a:stCxn id="5" idx="0"/>
          </p:cNvCxnSpPr>
          <p:nvPr/>
        </p:nvCxnSpPr>
        <p:spPr>
          <a:xfrm flipV="1">
            <a:off x="900295" y="3872089"/>
            <a:ext cx="554506" cy="649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2388" y="3158507"/>
            <a:ext cx="49738" cy="2781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8318385" y="2708920"/>
            <a:ext cx="195602" cy="249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7972539" y="3356992"/>
            <a:ext cx="39053" cy="884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1" idx="0"/>
          </p:cNvCxnSpPr>
          <p:nvPr/>
        </p:nvCxnSpPr>
        <p:spPr>
          <a:xfrm flipH="1" flipV="1">
            <a:off x="7290735" y="3356992"/>
            <a:ext cx="681804" cy="848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3457078" y="3738123"/>
            <a:ext cx="1175156" cy="1193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6" idx="0"/>
          </p:cNvCxnSpPr>
          <p:nvPr/>
        </p:nvCxnSpPr>
        <p:spPr>
          <a:xfrm flipH="1" flipV="1">
            <a:off x="4426525" y="3158507"/>
            <a:ext cx="468782" cy="1773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6" idx="0"/>
          </p:cNvCxnSpPr>
          <p:nvPr/>
        </p:nvCxnSpPr>
        <p:spPr>
          <a:xfrm flipV="1">
            <a:off x="4895307" y="3804493"/>
            <a:ext cx="600406" cy="1127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073162" y="5811492"/>
            <a:ext cx="150906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Telemetry</a:t>
            </a:r>
            <a:endParaRPr lang="fr-FR" dirty="0" smtClean="0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1686265" y="3817387"/>
            <a:ext cx="149431" cy="1994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9" idx="0"/>
          </p:cNvCxnSpPr>
          <p:nvPr/>
        </p:nvCxnSpPr>
        <p:spPr>
          <a:xfrm flipV="1">
            <a:off x="6824192" y="3356992"/>
            <a:ext cx="0" cy="2316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2582224" y="5032801"/>
            <a:ext cx="1264783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Space</a:t>
            </a:r>
            <a:r>
              <a:rPr lang="fr-FR" dirty="0" smtClean="0"/>
              <a:t> </a:t>
            </a:r>
            <a:r>
              <a:rPr lang="fr-FR" dirty="0" err="1" smtClean="0"/>
              <a:t>Altimeters</a:t>
            </a:r>
            <a:r>
              <a:rPr lang="fr-FR" dirty="0" smtClean="0"/>
              <a:t> </a:t>
            </a:r>
          </a:p>
        </p:txBody>
      </p:sp>
      <p:cxnSp>
        <p:nvCxnSpPr>
          <p:cNvPr id="54" name="Connecteur droit avec flèche 53"/>
          <p:cNvCxnSpPr>
            <a:stCxn id="52" idx="0"/>
          </p:cNvCxnSpPr>
          <p:nvPr/>
        </p:nvCxnSpPr>
        <p:spPr>
          <a:xfrm flipH="1" flipV="1">
            <a:off x="2938079" y="3799068"/>
            <a:ext cx="276537" cy="12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52" idx="0"/>
          </p:cNvCxnSpPr>
          <p:nvPr/>
        </p:nvCxnSpPr>
        <p:spPr>
          <a:xfrm flipV="1">
            <a:off x="3214616" y="3158507"/>
            <a:ext cx="830040" cy="1874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itle 5"/>
          <p:cNvSpPr txBox="1">
            <a:spLocks/>
          </p:cNvSpPr>
          <p:nvPr/>
        </p:nvSpPr>
        <p:spPr>
          <a:xfrm>
            <a:off x="0" y="836712"/>
            <a:ext cx="9036496" cy="6858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FFFFFF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2pPr>
            <a:lvl3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3pPr>
            <a:lvl4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4pPr>
            <a:lvl5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106" charset="-128"/>
              </a:defRPr>
            </a:lvl5pPr>
            <a:lvl6pPr marL="4572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6pPr>
            <a:lvl7pPr marL="9144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7pPr>
            <a:lvl8pPr marL="13716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8pPr>
            <a:lvl9pPr marL="1828800" algn="r" defTabSz="457200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</a:defRPr>
            </a:lvl9pPr>
          </a:lstStyle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Situation in the 5 GHz RLAN bands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5569652" y="5022332"/>
            <a:ext cx="109058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Amateur</a:t>
            </a:r>
          </a:p>
        </p:txBody>
      </p:sp>
      <p:cxnSp>
        <p:nvCxnSpPr>
          <p:cNvPr id="73" name="Connecteur droit avec flèche 72"/>
          <p:cNvCxnSpPr>
            <a:stCxn id="72" idx="0"/>
          </p:cNvCxnSpPr>
          <p:nvPr/>
        </p:nvCxnSpPr>
        <p:spPr>
          <a:xfrm flipV="1">
            <a:off x="6114942" y="3356992"/>
            <a:ext cx="545290" cy="1665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7128439" y="4698795"/>
            <a:ext cx="844099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BFWA</a:t>
            </a:r>
          </a:p>
        </p:txBody>
      </p:sp>
      <p:cxnSp>
        <p:nvCxnSpPr>
          <p:cNvPr id="76" name="Connecteur droit avec flèche 75"/>
          <p:cNvCxnSpPr>
            <a:stCxn id="75" idx="0"/>
          </p:cNvCxnSpPr>
          <p:nvPr/>
        </p:nvCxnSpPr>
        <p:spPr>
          <a:xfrm flipH="1" flipV="1">
            <a:off x="7054853" y="3356993"/>
            <a:ext cx="495636" cy="1341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8030310" y="5210839"/>
            <a:ext cx="1024904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DA2GC 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 flipH="1" flipV="1">
            <a:off x="8542762" y="2708920"/>
            <a:ext cx="210122" cy="899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72"/>
          <p:cNvCxnSpPr/>
          <p:nvPr/>
        </p:nvCxnSpPr>
        <p:spPr>
          <a:xfrm flipV="1">
            <a:off x="5195510" y="3356992"/>
            <a:ext cx="1320706" cy="1574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58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0" y="914400"/>
            <a:ext cx="9036496" cy="685800"/>
          </a:xfrm>
        </p:spPr>
        <p:txBody>
          <a:bodyPr/>
          <a:lstStyle/>
          <a:p>
            <a:r>
              <a:rPr lang="da-DK" dirty="0">
                <a:latin typeface="Arial" charset="0"/>
                <a:ea typeface="ＭＳ Ｐゴシック" pitchFamily="34" charset="-128"/>
              </a:rPr>
              <a:t>WRC-19 </a:t>
            </a:r>
            <a:r>
              <a:rPr lang="da-DK" dirty="0" smtClean="0">
                <a:latin typeface="Arial" charset="0"/>
                <a:ea typeface="ＭＳ Ｐゴシック" pitchFamily="34" charset="-128"/>
              </a:rPr>
              <a:t>AI1.16 – Preparatory ECC studies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6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650963"/>
            <a:ext cx="8229600" cy="4410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7909" y="17526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 bwMode="auto">
          <a:xfrm>
            <a:off x="423177" y="1742891"/>
            <a:ext cx="8229600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Today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N</a:t>
            </a:r>
            <a:r>
              <a:rPr lang="en-US" sz="2400" dirty="0" smtClean="0"/>
              <a:t>o satisfying conditions to protect incumbent services in 5350-5470 &amp; 5725-5925 MHz (see draft CEPT Report 64)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WRC-19 Agenda Item 1.16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Accommodating WLAN in 5350-5470 MHz, 5725-5850 MHz,5850-5925 MHz 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Removing indoor restriction in 5150-5350 MHz 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Mitigation techniques (EESS, radars …)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CPG/PTD will prepare AI1.16 and ITU WP5A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CPG takes also account of other interests within</a:t>
            </a:r>
            <a:br>
              <a:rPr lang="en-US" sz="2400" dirty="0" smtClean="0"/>
            </a:br>
            <a:r>
              <a:rPr lang="en-US" sz="2400" dirty="0" smtClean="0"/>
              <a:t>WRC-19 AI </a:t>
            </a:r>
            <a:r>
              <a:rPr lang="en-US" sz="2400" dirty="0" err="1" smtClean="0"/>
              <a:t>IoT</a:t>
            </a:r>
            <a:r>
              <a:rPr lang="en-US" sz="2400" dirty="0" smtClean="0"/>
              <a:t>, M2M (9.1.8), ITS (1.12)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802.11 ah in the 800/900 MHz band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7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466636" y="1650964"/>
            <a:ext cx="8229600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Addendum to CEPT Report 59 in public consultation </a:t>
            </a:r>
            <a:r>
              <a:rPr lang="en-US" sz="2400" dirty="0"/>
              <a:t>in November </a:t>
            </a:r>
            <a:r>
              <a:rPr lang="en-US" sz="2400" dirty="0" smtClean="0"/>
              <a:t>“possibilities </a:t>
            </a:r>
            <a:r>
              <a:rPr lang="en-US" sz="2400" dirty="0"/>
              <a:t>for a </a:t>
            </a:r>
            <a:r>
              <a:rPr lang="en-US" sz="2400" dirty="0" err="1"/>
              <a:t>harmonisation</a:t>
            </a:r>
            <a:r>
              <a:rPr lang="en-US" sz="2400" dirty="0"/>
              <a:t> approach for the bands </a:t>
            </a:r>
            <a:r>
              <a:rPr lang="en-US" sz="2400" dirty="0" smtClean="0"/>
              <a:t>870-876 MHz, </a:t>
            </a:r>
            <a:r>
              <a:rPr lang="en-US" sz="2400" dirty="0"/>
              <a:t>915-921 MHz &amp;</a:t>
            </a:r>
            <a:r>
              <a:rPr lang="en-US" sz="2400" dirty="0" smtClean="0"/>
              <a:t> </a:t>
            </a:r>
            <a:r>
              <a:rPr lang="en-US" sz="2400" dirty="0"/>
              <a:t>862-868 </a:t>
            </a:r>
            <a:r>
              <a:rPr lang="en-US" sz="2400" dirty="0" smtClean="0"/>
              <a:t>MHz”</a:t>
            </a:r>
            <a:endParaRPr lang="en-US" sz="2400" dirty="0"/>
          </a:p>
          <a:p>
            <a:pPr lvl="1"/>
            <a:endParaRPr lang="en-US" sz="2200" dirty="0" smtClean="0"/>
          </a:p>
          <a:p>
            <a:pPr lvl="1"/>
            <a:r>
              <a:rPr lang="en-US" sz="2400" b="1" dirty="0" smtClean="0"/>
              <a:t>IEEE 802.11ah</a:t>
            </a:r>
            <a:r>
              <a:rPr lang="en-US" sz="2400" dirty="0" smtClean="0"/>
              <a:t> </a:t>
            </a:r>
            <a:r>
              <a:rPr lang="en-US" sz="2400" dirty="0"/>
              <a:t>and smart </a:t>
            </a:r>
            <a:r>
              <a:rPr lang="en-US" sz="2400" dirty="0" smtClean="0"/>
              <a:t>home as </a:t>
            </a:r>
            <a:br>
              <a:rPr lang="en-US" sz="2400" dirty="0" smtClean="0"/>
            </a:br>
            <a:r>
              <a:rPr lang="en-US" sz="2400" dirty="0" smtClean="0"/>
              <a:t>“generic SRD” 25 </a:t>
            </a:r>
            <a:r>
              <a:rPr lang="en-US" sz="2400" dirty="0" err="1" smtClean="0"/>
              <a:t>mW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Under discussion, new “mandatory” </a:t>
            </a:r>
            <a:r>
              <a:rPr lang="en-US" sz="2400" dirty="0" err="1" smtClean="0"/>
              <a:t>harmonisation</a:t>
            </a:r>
            <a:r>
              <a:rPr lang="en-US" sz="2400" dirty="0" smtClean="0"/>
              <a:t>:</a:t>
            </a:r>
          </a:p>
          <a:p>
            <a:pPr lvl="2"/>
            <a:r>
              <a:rPr lang="en-US" sz="2200" dirty="0" smtClean="0"/>
              <a:t>863-868 MHz </a:t>
            </a:r>
          </a:p>
          <a:p>
            <a:pPr lvl="2"/>
            <a:r>
              <a:rPr lang="en-US" sz="2200" dirty="0" smtClean="0"/>
              <a:t>Few MHz within 915-921 MHz</a:t>
            </a:r>
          </a:p>
          <a:p>
            <a:pPr lvl="2"/>
            <a:endParaRPr lang="en-US" sz="2200" dirty="0"/>
          </a:p>
          <a:p>
            <a:pPr marL="360363" lvl="2" indent="0">
              <a:buNone/>
            </a:pPr>
            <a:endParaRPr lang="en-US" sz="2200" dirty="0"/>
          </a:p>
          <a:p>
            <a:pPr marL="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TV White Space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8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600201"/>
            <a:ext cx="8424936" cy="45115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466636" y="1650964"/>
            <a:ext cx="8229600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b="1" dirty="0" smtClean="0"/>
              <a:t>Toolbox</a:t>
            </a:r>
            <a:r>
              <a:rPr lang="en-US" sz="2400" dirty="0" smtClean="0"/>
              <a:t> available for white space:</a:t>
            </a:r>
          </a:p>
          <a:p>
            <a:pPr lvl="2"/>
            <a:r>
              <a:rPr lang="en-US" sz="2200" dirty="0"/>
              <a:t>ECC Report 159 </a:t>
            </a:r>
            <a:r>
              <a:rPr lang="en-US" sz="2200" dirty="0" smtClean="0"/>
              <a:t>“Technical </a:t>
            </a:r>
            <a:r>
              <a:rPr lang="en-US" sz="2200" dirty="0"/>
              <a:t>and operational requirements for the possible operation of cognitive radio systems in the “white spaces” of the frequency band 470-790 MHz</a:t>
            </a:r>
            <a:r>
              <a:rPr lang="en-US" sz="2200" dirty="0" smtClean="0"/>
              <a:t>”</a:t>
            </a:r>
          </a:p>
          <a:p>
            <a:pPr lvl="2"/>
            <a:r>
              <a:rPr lang="en-US" sz="2200" dirty="0" smtClean="0"/>
              <a:t>ECC Report 185</a:t>
            </a:r>
            <a:r>
              <a:rPr lang="en-US" sz="2200" dirty="0"/>
              <a:t>: “Definition of technical and operational requirements for WSD in 470-790 MHz”</a:t>
            </a:r>
            <a:endParaRPr lang="en-US" sz="2200" dirty="0" smtClean="0"/>
          </a:p>
          <a:p>
            <a:pPr lvl="2"/>
            <a:r>
              <a:rPr lang="en-US" sz="2200" dirty="0" smtClean="0"/>
              <a:t>ETSI </a:t>
            </a:r>
            <a:r>
              <a:rPr lang="en-US" sz="2200" dirty="0" err="1" smtClean="0"/>
              <a:t>harmonised</a:t>
            </a:r>
            <a:r>
              <a:rPr lang="en-US" sz="2200" dirty="0" smtClean="0"/>
              <a:t> standard EN 301 598</a:t>
            </a:r>
          </a:p>
          <a:p>
            <a:endParaRPr lang="en-US" sz="2600" dirty="0" smtClean="0"/>
          </a:p>
          <a:p>
            <a:pPr marL="0" lvl="1" indent="0">
              <a:buNone/>
            </a:pPr>
            <a:r>
              <a:rPr lang="en-US" sz="2400" dirty="0" smtClean="0"/>
              <a:t>… but </a:t>
            </a:r>
            <a:r>
              <a:rPr lang="en-US" sz="2400" b="1" dirty="0" smtClean="0"/>
              <a:t>no </a:t>
            </a:r>
            <a:r>
              <a:rPr lang="en-US" sz="2400" b="1" dirty="0" err="1" smtClean="0"/>
              <a:t>harmonisation</a:t>
            </a:r>
            <a:r>
              <a:rPr lang="en-US" sz="2400" b="1" dirty="0" smtClean="0"/>
              <a:t>, left to national decision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significant evolution in the past years in the UHF band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no strong market signal from US/UK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608</Words>
  <Application>Microsoft Office PowerPoint</Application>
  <PresentationFormat>On-screen Show (4:3)</PresentationFormat>
  <Paragraphs>203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Conception personnalisée</vt:lpstr>
      <vt:lpstr> WiFi Alliance 18th October 2016  Spectrum for WiFi – ECC Actions </vt:lpstr>
      <vt:lpstr>PowerPoint Presentation</vt:lpstr>
      <vt:lpstr>PowerPoint Presentation</vt:lpstr>
      <vt:lpstr>ECC and WiFi</vt:lpstr>
      <vt:lpstr>2.3-2.4 GHz - ECC harmonisation</vt:lpstr>
      <vt:lpstr>PowerPoint Presentation</vt:lpstr>
      <vt:lpstr>WRC-19 AI1.16 – Preparatory ECC studies</vt:lpstr>
      <vt:lpstr>802.11 ah in the 800/900 MHz band</vt:lpstr>
      <vt:lpstr>TV White Space</vt:lpstr>
      <vt:lpstr>WiGig in the band 57-66 GHz</vt:lpstr>
      <vt:lpstr>PowerPoint Presentation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231</cp:revision>
  <dcterms:created xsi:type="dcterms:W3CDTF">2011-06-23T11:16:25Z</dcterms:created>
  <dcterms:modified xsi:type="dcterms:W3CDTF">2016-10-25T10:25:30Z</dcterms:modified>
</cp:coreProperties>
</file>